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1"/>
  </p:notesMasterIdLst>
  <p:sldIdLst>
    <p:sldId id="263" r:id="rId2"/>
    <p:sldId id="259" r:id="rId3"/>
    <p:sldId id="288" r:id="rId4"/>
    <p:sldId id="279" r:id="rId5"/>
    <p:sldId id="286" r:id="rId6"/>
    <p:sldId id="285" r:id="rId7"/>
    <p:sldId id="287" r:id="rId8"/>
    <p:sldId id="290" r:id="rId9"/>
    <p:sldId id="291" r:id="rId10"/>
    <p:sldId id="292" r:id="rId11"/>
    <p:sldId id="289" r:id="rId12"/>
    <p:sldId id="293" r:id="rId13"/>
    <p:sldId id="294" r:id="rId14"/>
    <p:sldId id="295" r:id="rId15"/>
    <p:sldId id="296" r:id="rId16"/>
    <p:sldId id="300" r:id="rId17"/>
    <p:sldId id="297" r:id="rId18"/>
    <p:sldId id="299" r:id="rId19"/>
    <p:sldId id="298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61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 varScale="1">
        <p:scale>
          <a:sx n="110" d="100"/>
          <a:sy n="110" d="100"/>
        </p:scale>
        <p:origin x="164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328B61-8354-2B4D-993B-8CF676B47CFC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BBCF17-0B9E-CD47-BEFD-C118ADEFC5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4882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7772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61926-59C9-AC4B-A69C-E5A4F6D1AABF}" type="datetime1">
              <a:rPr lang="ru-RU" smtClean="0"/>
              <a:t>02.03.2023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4CEFB-45EE-4936-BFA5-3F2B7A32DF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8454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2C12E-932B-9342-984A-EBDBBB31D5C0}" type="datetime1">
              <a:rPr lang="ru-RU" smtClean="0"/>
              <a:t>02.03.2023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4CEFB-45EE-4936-BFA5-3F2B7A32DF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027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CD11C-D43F-834B-AE1A-91A031D0253E}" type="datetime1">
              <a:rPr lang="ru-RU" smtClean="0"/>
              <a:t>02.03.2023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4CEFB-45EE-4936-BFA5-3F2B7A32DF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6753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A6C37-4FA1-DA4D-8B98-4BBD245DBC34}" type="datetime1">
              <a:rPr lang="ru-RU" smtClean="0"/>
              <a:t>02.03.2023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4CEFB-45EE-4936-BFA5-3F2B7A32DF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4320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B6FBB-41B0-5148-A29D-BBC2293BD3A2}" type="datetime1">
              <a:rPr lang="ru-RU" smtClean="0"/>
              <a:t>02.03.2023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4CEFB-45EE-4936-BFA5-3F2B7A32DF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4227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46250-2DC0-DA43-A97E-1E8D0FF47438}" type="datetime1">
              <a:rPr lang="ru-RU" smtClean="0"/>
              <a:t>02.03.2023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4CEFB-45EE-4936-BFA5-3F2B7A32DF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366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0923C-E01C-3E45-905D-ACC645F03F80}" type="datetime1">
              <a:rPr lang="ru-RU" smtClean="0"/>
              <a:t>02.03.2023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4CEFB-45EE-4936-BFA5-3F2B7A32DF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5410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28BBD-8C23-4646-9A4F-AF97802D90DE}" type="datetime1">
              <a:rPr lang="ru-RU" smtClean="0"/>
              <a:t>02.03.2023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4CEFB-45EE-4936-BFA5-3F2B7A32DF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3760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9F94B-767F-6B42-B12B-2500F6C949CE}" type="datetime1">
              <a:rPr lang="ru-RU" smtClean="0"/>
              <a:t>02.03.2023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4CEFB-45EE-4936-BFA5-3F2B7A32DF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7530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1AE6C-A493-D54F-8C65-F7498439854F}" type="datetime1">
              <a:rPr lang="ru-RU" smtClean="0"/>
              <a:t>02.03.2023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4CEFB-45EE-4936-BFA5-3F2B7A32DF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2581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F0C5E-31A1-2B41-8460-77372DD22C97}" type="datetime1">
              <a:rPr lang="ru-RU" smtClean="0"/>
              <a:t>02.03.2023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4CEFB-45EE-4936-BFA5-3F2B7A32DF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4379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2A9A7-A093-5745-9850-801B7D94BD7E}" type="datetime1">
              <a:rPr lang="ru-RU" smtClean="0"/>
              <a:t>02.03.2023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4CEFB-45EE-4936-BFA5-3F2B7A32DF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2453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docs.google.com/document/d/1rE0VEqKsVeYUvK4dIVLk1cHCUsK1QGQh-A3K9gzFcB0/edit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smo.samregion@yandex.ru" TargetMode="External"/><Relationship Id="rId2" Type="http://schemas.openxmlformats.org/officeDocument/2006/relationships/hyperlink" Target="mailto:slavetsky_sgd@mail.ru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hyperlink" Target="https://docs.google.com/document/d/1rE0VEqKsVeYUvK4dIVLk1cHCUsK1QGQh-A3K9gzFcB0/edit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docs.google.com/document/d/1rE0VEqKsVeYUvK4dIVLk1cHCUsK1QGQh-A3K9gzFcB0/edit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smo.samregion@yandex.ru" TargetMode="External"/><Relationship Id="rId2" Type="http://schemas.openxmlformats.org/officeDocument/2006/relationships/hyperlink" Target="mailto:slavetsky_sgd@mail.ru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munitsipalniydialog.ru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96535" y="3040715"/>
            <a:ext cx="7977351" cy="90338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algn="ctr">
              <a:lnSpc>
                <a:spcPct val="130000"/>
              </a:lnSpc>
            </a:pPr>
            <a:r>
              <a:rPr lang="ru-RU" sz="2400" b="1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Участие муниципальных образований Самарской области в Марафоне «Муниципальный диалог»</a:t>
            </a:r>
          </a:p>
        </p:txBody>
      </p:sp>
      <p:pic>
        <p:nvPicPr>
          <p:cNvPr id="37" name="Изображение 4">
            <a:extLst>
              <a:ext uri="{FF2B5EF4-FFF2-40B4-BE49-F238E27FC236}">
                <a16:creationId xmlns:a16="http://schemas.microsoft.com/office/drawing/2014/main" xmlns="" id="{E7097E42-AC96-AE8C-0287-8B914BD338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9144001" cy="1409700"/>
          </a:xfrm>
          <a:prstGeom prst="rect">
            <a:avLst/>
          </a:prstGeom>
          <a:gradFill flip="none" rotWithShape="1">
            <a:gsLst>
              <a:gs pos="24000">
                <a:schemeClr val="accent1">
                  <a:lumMod val="5000"/>
                  <a:lumOff val="95000"/>
                  <a:alpha val="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531223" y="4284617"/>
            <a:ext cx="8142663" cy="87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80B2572-18F6-2D2A-3898-F73513715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4CEFB-45EE-4936-BFA5-3F2B7A32DF20}" type="slidenum">
              <a:rPr lang="ru-RU" smtClean="0"/>
              <a:t>10</a:t>
            </a:fld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81E17565-F2C8-50CA-A07A-36C44C308B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985"/>
          <a:stretch/>
        </p:blipFill>
        <p:spPr>
          <a:xfrm>
            <a:off x="685800" y="1280764"/>
            <a:ext cx="7772400" cy="3953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3557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80B2572-18F6-2D2A-3898-F73513715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4CEFB-45EE-4936-BFA5-3F2B7A32DF20}" type="slidenum">
              <a:rPr lang="ru-RU" smtClean="0"/>
              <a:t>11</a:t>
            </a:fld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122A836-619C-FF18-03E6-6710AD854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566" y="1200916"/>
            <a:ext cx="8520868" cy="4138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9653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80B2572-18F6-2D2A-3898-F73513715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4CEFB-45EE-4936-BFA5-3F2B7A32DF20}" type="slidenum">
              <a:rPr lang="ru-RU" smtClean="0"/>
              <a:t>12</a:t>
            </a:fld>
            <a:endParaRPr lang="ru-RU"/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xmlns="" id="{13154FEB-A658-0D94-14F6-77EBE0C4D4A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50274" y="112840"/>
            <a:ext cx="5843452" cy="31752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algn="ctr">
              <a:lnSpc>
                <a:spcPct val="130000"/>
              </a:lnSpc>
            </a:pPr>
            <a:r>
              <a:rPr lang="ru-RU" sz="1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состоянию на утро 2 марта 2023 года</a:t>
            </a: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xmlns="" id="{ACC0A2C2-1E8E-0EB6-1E4E-D0467BB8CB19}"/>
              </a:ext>
            </a:extLst>
          </p:cNvPr>
          <p:cNvSpPr txBox="1">
            <a:spLocks/>
          </p:cNvSpPr>
          <p:nvPr/>
        </p:nvSpPr>
        <p:spPr>
          <a:xfrm>
            <a:off x="958163" y="5182937"/>
            <a:ext cx="7227674" cy="140346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30000"/>
              </a:lnSpc>
            </a:pPr>
            <a:r>
              <a:rPr lang="ru-RU" sz="1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Внимание! </a:t>
            </a:r>
          </a:p>
          <a:p>
            <a:pPr algn="ctr"/>
            <a:r>
              <a:rPr lang="ru-RU" sz="1200" b="1" dirty="0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Искусственно увеличивать количество инициатив не нужно. </a:t>
            </a:r>
          </a:p>
          <a:p>
            <a:pPr algn="ctr"/>
            <a:r>
              <a:rPr lang="ru-RU" sz="1200" b="1" dirty="0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Можно подготовить тексты, например, 5 – 10 наиболее значимых для муниципального образования инициатив. Эти инициативы подают, например, все или большинство зарегистрированных на платформе должностных лиц органов местного самоуправления и муниципальных учреждений и предприятий. </a:t>
            </a:r>
          </a:p>
          <a:p>
            <a:pPr algn="ctr"/>
            <a:r>
              <a:rPr lang="ru-RU" sz="1200" b="1" dirty="0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Повтор одной и той же инициативы, как утверждают организаторы их сбора, свидетельствует об актуальности инициативы 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CCC57BE-342D-D274-D0AA-4B638079C2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501648"/>
            <a:ext cx="7772400" cy="468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746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80B2572-18F6-2D2A-3898-F73513715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4CEFB-45EE-4936-BFA5-3F2B7A32DF20}" type="slidenum">
              <a:rPr lang="ru-RU" smtClean="0"/>
              <a:t>13</a:t>
            </a:fld>
            <a:endParaRPr lang="ru-RU"/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xmlns="" id="{18A8C637-0343-B8CA-2B16-958622D06C2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16217" y="167920"/>
            <a:ext cx="4511564" cy="24692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algn="ctr">
              <a:lnSpc>
                <a:spcPct val="130000"/>
              </a:lnSpc>
            </a:pPr>
            <a:r>
              <a:rPr lang="ru-RU" sz="1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План мероприятий</a:t>
            </a: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xmlns="" id="{81A88EBA-CA51-05AF-8BF9-926E8E3475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9689096"/>
              </p:ext>
            </p:extLst>
          </p:nvPr>
        </p:nvGraphicFramePr>
        <p:xfrm>
          <a:off x="336331" y="546538"/>
          <a:ext cx="8523890" cy="61983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1656">
                  <a:extLst>
                    <a:ext uri="{9D8B030D-6E8A-4147-A177-3AD203B41FA5}">
                      <a16:colId xmlns:a16="http://schemas.microsoft.com/office/drawing/2014/main" xmlns="" val="931261259"/>
                    </a:ext>
                  </a:extLst>
                </a:gridCol>
                <a:gridCol w="2610730">
                  <a:extLst>
                    <a:ext uri="{9D8B030D-6E8A-4147-A177-3AD203B41FA5}">
                      <a16:colId xmlns:a16="http://schemas.microsoft.com/office/drawing/2014/main" xmlns="" val="3237228387"/>
                    </a:ext>
                  </a:extLst>
                </a:gridCol>
                <a:gridCol w="867854">
                  <a:extLst>
                    <a:ext uri="{9D8B030D-6E8A-4147-A177-3AD203B41FA5}">
                      <a16:colId xmlns:a16="http://schemas.microsoft.com/office/drawing/2014/main" xmlns="" val="1856193839"/>
                    </a:ext>
                  </a:extLst>
                </a:gridCol>
                <a:gridCol w="2987040">
                  <a:extLst>
                    <a:ext uri="{9D8B030D-6E8A-4147-A177-3AD203B41FA5}">
                      <a16:colId xmlns:a16="http://schemas.microsoft.com/office/drawing/2014/main" xmlns="" val="3796493285"/>
                    </a:ext>
                  </a:extLst>
                </a:gridCol>
                <a:gridCol w="1686220">
                  <a:extLst>
                    <a:ext uri="{9D8B030D-6E8A-4147-A177-3AD203B41FA5}">
                      <a16:colId xmlns:a16="http://schemas.microsoft.com/office/drawing/2014/main" xmlns="" val="3036612578"/>
                    </a:ext>
                  </a:extLst>
                </a:gridCol>
                <a:gridCol w="50390">
                  <a:extLst>
                    <a:ext uri="{9D8B030D-6E8A-4147-A177-3AD203B41FA5}">
                      <a16:colId xmlns:a16="http://schemas.microsoft.com/office/drawing/2014/main" xmlns="" val="961152455"/>
                    </a:ext>
                  </a:extLst>
                </a:gridCol>
              </a:tblGrid>
              <a:tr h="42599"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</a:rPr>
                        <a:t>№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96" marR="239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</a:rPr>
                        <a:t>Мероприятие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96" marR="239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</a:rPr>
                        <a:t>Срок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96" marR="239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</a:rPr>
                        <a:t>Ответственный</a:t>
                      </a:r>
                    </a:p>
                    <a:p>
                      <a:pPr algn="ctr"/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96" marR="239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</a:rPr>
                        <a:t>Примечание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96" marR="239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9089483"/>
                  </a:ext>
                </a:extLst>
              </a:tr>
              <a:tr h="1258613"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</a:rPr>
                        <a:t>1.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96" marR="239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</a:rPr>
                        <a:t>Создание координационной группы под руководством Главы муниципального образования (заместителя Главы муниципального образования – руководителя аппарата)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96" marR="239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</a:rPr>
                        <a:t>До 6 марта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96" marR="239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</a:rPr>
                        <a:t>Главы городских округов, муниципальных районов, внутригородских районов Самары (заместители Глав – руководители аппаратов),</a:t>
                      </a:r>
                    </a:p>
                    <a:p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</a:rPr>
                        <a:t>главы крупных городских и сельских поселений муниципальных районов или их заместители</a:t>
                      </a:r>
                    </a:p>
                  </a:txBody>
                  <a:tcPr marL="23996" marR="239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96" marR="239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98821397"/>
                  </a:ext>
                </a:extLst>
              </a:tr>
              <a:tr h="916409"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</a:rPr>
                        <a:t>2.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96" marR="239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</a:rPr>
                        <a:t>Создание рабочих групп по наиболее значимым направлениям проектов из 13 направлений инициатив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96" marR="239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</a:rPr>
                        <a:t>До 6 марта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96" marR="239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</a:rPr>
                        <a:t>Заместители Глав – руководители аппаратов,</a:t>
                      </a:r>
                    </a:p>
                    <a:p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</a:rPr>
                        <a:t>главы крупных городских и сельских поселений муниципальных районов или их заместители</a:t>
                      </a:r>
                    </a:p>
                  </a:txBody>
                  <a:tcPr marL="23996" marR="239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</a:rPr>
                        <a:t>Можно не брать все 13 направлений, а выбрать только самые значимые для муниципального образования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96" marR="239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73815472"/>
                  </a:ext>
                </a:extLst>
              </a:tr>
              <a:tr h="1140691"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</a:rPr>
                        <a:t>3.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96" marR="239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</a:rPr>
                        <a:t>Определение ответственных координаторов в муниципальных организациях (муниципальные учреждения и муниципальные предприятия)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96" marR="239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</a:rPr>
                        <a:t>До 6 марта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96" marR="239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</a:rPr>
                        <a:t>Заместители Глав – руководители аппаратов,</a:t>
                      </a:r>
                    </a:p>
                    <a:p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</a:rPr>
                        <a:t>главы крупных городских и сельских поселений муниципальных районов или их заместители (при наличии муниципальных учреждений или муниципальных предприятий, созданных поселением)</a:t>
                      </a:r>
                    </a:p>
                  </a:txBody>
                  <a:tcPr marL="23996" marR="239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</a:rPr>
                        <a:t>Инициативы должностных лиц муниципальных учреждений и муниципальных предприятий могут касаться в основном профиля деятельности таких организаций, но строгих требований к этому нет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96" marR="239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08968460"/>
                  </a:ext>
                </a:extLst>
              </a:tr>
              <a:tr h="666480"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rgbClr val="C00000"/>
                          </a:solidFill>
                          <a:effectLst/>
                        </a:rPr>
                        <a:t>4. </a:t>
                      </a:r>
                      <a:endParaRPr lang="ru-RU" sz="1100" b="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96" marR="239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solidFill>
                            <a:srgbClr val="C00000"/>
                          </a:solidFill>
                          <a:effectLst/>
                        </a:rPr>
                        <a:t>Создание горячей линии в администрации муниципального образования для консультирования по вопросам регистрации на платформе, составления и подачи инициатив</a:t>
                      </a:r>
                      <a:endParaRPr lang="ru-RU" sz="11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96" marR="239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rgbClr val="C00000"/>
                          </a:solidFill>
                          <a:effectLst/>
                        </a:rPr>
                        <a:t>До 6 марта</a:t>
                      </a:r>
                      <a:endParaRPr lang="ru-RU" sz="11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96" marR="239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solidFill>
                            <a:srgbClr val="C00000"/>
                          </a:solidFill>
                          <a:effectLst/>
                        </a:rPr>
                        <a:t>Заместители Глав – руководители аппаратов</a:t>
                      </a:r>
                    </a:p>
                    <a:p>
                      <a:r>
                        <a:rPr lang="ru-RU" sz="1100" dirty="0">
                          <a:solidFill>
                            <a:srgbClr val="C00000"/>
                          </a:solidFill>
                          <a:effectLst/>
                        </a:rPr>
                        <a:t> </a:t>
                      </a:r>
                    </a:p>
                    <a:p>
                      <a:r>
                        <a:rPr lang="ru-RU" sz="1100" dirty="0">
                          <a:solidFill>
                            <a:srgbClr val="C00000"/>
                          </a:solidFill>
                          <a:effectLst/>
                        </a:rPr>
                        <a:t> </a:t>
                      </a:r>
                      <a:endParaRPr lang="ru-RU" sz="11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96" marR="239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96" marR="239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54250079"/>
                  </a:ext>
                </a:extLst>
              </a:tr>
              <a:tr h="999719"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rgbClr val="C00000"/>
                          </a:solidFill>
                          <a:effectLst/>
                        </a:rPr>
                        <a:t>5.</a:t>
                      </a:r>
                      <a:endParaRPr lang="ru-RU" sz="1100" b="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96" marR="239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solidFill>
                            <a:srgbClr val="C00000"/>
                          </a:solidFill>
                          <a:effectLst/>
                        </a:rPr>
                        <a:t>Определение целевых значений (индикаторов):</a:t>
                      </a:r>
                    </a:p>
                    <a:p>
                      <a:r>
                        <a:rPr lang="ru-RU" sz="1100" dirty="0">
                          <a:solidFill>
                            <a:srgbClr val="C00000"/>
                          </a:solidFill>
                          <a:effectLst/>
                        </a:rPr>
                        <a:t>1) зарегистрированных пользователей платформы;</a:t>
                      </a:r>
                    </a:p>
                    <a:p>
                      <a:r>
                        <a:rPr lang="ru-RU" sz="1100" dirty="0">
                          <a:solidFill>
                            <a:srgbClr val="C00000"/>
                          </a:solidFill>
                          <a:effectLst/>
                        </a:rPr>
                        <a:t>2) инициатив, которые должны быть поданы через платформу должностными лицами от муниципального образования до конца марта 2023 года</a:t>
                      </a:r>
                      <a:endParaRPr lang="ru-RU" sz="11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96" marR="239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rgbClr val="C00000"/>
                          </a:solidFill>
                          <a:effectLst/>
                        </a:rPr>
                        <a:t>До 6 марта</a:t>
                      </a:r>
                      <a:endParaRPr lang="ru-RU" sz="11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96" marR="239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solidFill>
                            <a:srgbClr val="C00000"/>
                          </a:solidFill>
                          <a:effectLst/>
                        </a:rPr>
                        <a:t>Заместители Глав – руководители аппаратов</a:t>
                      </a:r>
                    </a:p>
                    <a:p>
                      <a:r>
                        <a:rPr lang="ru-RU" sz="1100" dirty="0">
                          <a:solidFill>
                            <a:srgbClr val="C00000"/>
                          </a:solidFill>
                          <a:effectLst/>
                        </a:rPr>
                        <a:t> </a:t>
                      </a:r>
                      <a:endParaRPr lang="ru-RU" sz="11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96" marR="239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96" marR="239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851819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80152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80B2572-18F6-2D2A-3898-F73513715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4CEFB-45EE-4936-BFA5-3F2B7A32DF20}" type="slidenum">
              <a:rPr lang="ru-RU" smtClean="0"/>
              <a:t>14</a:t>
            </a:fld>
            <a:endParaRPr lang="ru-RU"/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xmlns="" id="{18A8C637-0343-B8CA-2B16-958622D06C2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16217" y="167920"/>
            <a:ext cx="4511564" cy="24692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algn="ctr">
              <a:lnSpc>
                <a:spcPct val="130000"/>
              </a:lnSpc>
            </a:pPr>
            <a:r>
              <a:rPr lang="ru-RU" sz="1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План мероприятий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xmlns="" id="{DD753C01-2C5F-31AD-8FAE-D4388E1F44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3555202"/>
              </p:ext>
            </p:extLst>
          </p:nvPr>
        </p:nvGraphicFramePr>
        <p:xfrm>
          <a:off x="550807" y="501318"/>
          <a:ext cx="8042384" cy="61433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3976">
                  <a:extLst>
                    <a:ext uri="{9D8B030D-6E8A-4147-A177-3AD203B41FA5}">
                      <a16:colId xmlns:a16="http://schemas.microsoft.com/office/drawing/2014/main" xmlns="" val="1224592500"/>
                    </a:ext>
                  </a:extLst>
                </a:gridCol>
                <a:gridCol w="2613513">
                  <a:extLst>
                    <a:ext uri="{9D8B030D-6E8A-4147-A177-3AD203B41FA5}">
                      <a16:colId xmlns:a16="http://schemas.microsoft.com/office/drawing/2014/main" xmlns="" val="286517033"/>
                    </a:ext>
                  </a:extLst>
                </a:gridCol>
                <a:gridCol w="882869">
                  <a:extLst>
                    <a:ext uri="{9D8B030D-6E8A-4147-A177-3AD203B41FA5}">
                      <a16:colId xmlns:a16="http://schemas.microsoft.com/office/drawing/2014/main" xmlns="" val="660656124"/>
                    </a:ext>
                  </a:extLst>
                </a:gridCol>
                <a:gridCol w="2375183">
                  <a:extLst>
                    <a:ext uri="{9D8B030D-6E8A-4147-A177-3AD203B41FA5}">
                      <a16:colId xmlns:a16="http://schemas.microsoft.com/office/drawing/2014/main" xmlns="" val="2156994180"/>
                    </a:ext>
                  </a:extLst>
                </a:gridCol>
                <a:gridCol w="1746843">
                  <a:extLst>
                    <a:ext uri="{9D8B030D-6E8A-4147-A177-3AD203B41FA5}">
                      <a16:colId xmlns:a16="http://schemas.microsoft.com/office/drawing/2014/main" xmlns="" val="2207531974"/>
                    </a:ext>
                  </a:extLst>
                </a:gridCol>
              </a:tblGrid>
              <a:tr h="226778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№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01" marR="333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Мероприятие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01" marR="333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Срок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01" marR="333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Ответственный</a:t>
                      </a:r>
                    </a:p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01" marR="333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Примечание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01" marR="333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23845706"/>
                  </a:ext>
                </a:extLst>
              </a:tr>
              <a:tr h="1170728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6.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01" marR="333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Информирование сотрудников органов местного самоуправления и муниципальных учреждений и предприятий о возможности регистрации на платформе и подачи на ней инициативы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01" marR="333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До 6 марта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01" marR="333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Заместители Глав – руководители аппаратов,</a:t>
                      </a:r>
                    </a:p>
                    <a:p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</a:rPr>
                        <a:t>главы поселений или их заместители</a:t>
                      </a:r>
                      <a:endParaRPr lang="ru-RU" sz="12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01" marR="333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01" marR="333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50447074"/>
                  </a:ext>
                </a:extLst>
              </a:tr>
              <a:tr h="1020499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7.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01" marR="333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</a:rPr>
                        <a:t>Авторизация (регистрация) должностных лиц органов местного самоуправления и муниципальных учреждений и предприятий на платформе 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01" marR="333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До 10 марта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01" marR="333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Должностные лица органов местного самоуправления и муниципальных учреждений и предприятий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01" marR="333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01" marR="333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35635045"/>
                  </a:ext>
                </a:extLst>
              </a:tr>
              <a:tr h="1208895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8.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01" marR="333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Информирование ответственных координаторов в муниципальных организациях (заместителей Глав – руководителей аппаратов),</a:t>
                      </a:r>
                    </a:p>
                    <a:p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глав поселений об авторизации (регистрации) на платформе 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01" marR="333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До 13 марта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01" marR="333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Зарегистрированные на платформе должностные лица органов местного самоуправления и муниципальных учреждений и предприятий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01" marR="333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01" marR="333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24465718"/>
                  </a:ext>
                </a:extLst>
              </a:tr>
              <a:tr h="1664605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9.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01" marR="333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Представление информации о количестве зарегистрированных от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муниципального образования должностных лицах на платформе </a:t>
                      </a:r>
                    </a:p>
                    <a:p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 исполнительную дирекцию Ассоциации «Совет муниципальных образований Самарской области» (далее – Ассоциация) путем отражения статистики в 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гугл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-документе по адресу в Интернете:  </a:t>
                      </a:r>
                      <a:r>
                        <a:rPr lang="en" sz="1200" b="1" dirty="0"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  <a:hlinkClick r:id="rId2"/>
                        </a:rPr>
                        <a:t>https://</a:t>
                      </a:r>
                      <a:r>
                        <a:rPr lang="en" sz="1200" b="1" dirty="0" smtClean="0"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  <a:hlinkClick r:id="rId2"/>
                        </a:rPr>
                        <a:t>docs.google.com/document/d/1rE0VEqKsVeYUvK4dIVLk1cHCUsK1QGQh-A3K9gzFcB0/edit</a:t>
                      </a:r>
                      <a:r>
                        <a:rPr lang="ru-RU" sz="1200" b="1" dirty="0" smtClean="0"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3301" marR="333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До 17 марта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01" marR="333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Заместители Глав – руководители аппаратов,</a:t>
                      </a:r>
                    </a:p>
                    <a:p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главы поселений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01" marR="333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01" marR="333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54346837"/>
                  </a:ext>
                </a:extLst>
              </a:tr>
            </a:tbl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0AE8353-5C2B-5A35-C0F7-4B081C00AF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1200" y="4735998"/>
            <a:ext cx="1298026" cy="134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3818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80B2572-18F6-2D2A-3898-F73513715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4CEFB-45EE-4936-BFA5-3F2B7A32DF20}" type="slidenum">
              <a:rPr lang="ru-RU" smtClean="0"/>
              <a:t>15</a:t>
            </a:fld>
            <a:endParaRPr lang="ru-RU"/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xmlns="" id="{18A8C637-0343-B8CA-2B16-958622D06C2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16216" y="115393"/>
            <a:ext cx="4511564" cy="24692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algn="ctr">
              <a:lnSpc>
                <a:spcPct val="130000"/>
              </a:lnSpc>
            </a:pPr>
            <a:r>
              <a:rPr lang="ru-RU" sz="1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План мероприятий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xmlns="" id="{FEAB85B7-5D67-3E38-2699-505415E0BF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9247754"/>
              </p:ext>
            </p:extLst>
          </p:nvPr>
        </p:nvGraphicFramePr>
        <p:xfrm>
          <a:off x="246992" y="481987"/>
          <a:ext cx="8650013" cy="62394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9555">
                  <a:extLst>
                    <a:ext uri="{9D8B030D-6E8A-4147-A177-3AD203B41FA5}">
                      <a16:colId xmlns:a16="http://schemas.microsoft.com/office/drawing/2014/main" xmlns="" val="118409242"/>
                    </a:ext>
                  </a:extLst>
                </a:gridCol>
                <a:gridCol w="2732871">
                  <a:extLst>
                    <a:ext uri="{9D8B030D-6E8A-4147-A177-3AD203B41FA5}">
                      <a16:colId xmlns:a16="http://schemas.microsoft.com/office/drawing/2014/main" xmlns="" val="3228132796"/>
                    </a:ext>
                  </a:extLst>
                </a:gridCol>
                <a:gridCol w="2003050">
                  <a:extLst>
                    <a:ext uri="{9D8B030D-6E8A-4147-A177-3AD203B41FA5}">
                      <a16:colId xmlns:a16="http://schemas.microsoft.com/office/drawing/2014/main" xmlns="" val="549583551"/>
                    </a:ext>
                  </a:extLst>
                </a:gridCol>
                <a:gridCol w="1715713">
                  <a:extLst>
                    <a:ext uri="{9D8B030D-6E8A-4147-A177-3AD203B41FA5}">
                      <a16:colId xmlns:a16="http://schemas.microsoft.com/office/drawing/2014/main" xmlns="" val="2464998842"/>
                    </a:ext>
                  </a:extLst>
                </a:gridCol>
                <a:gridCol w="1878824">
                  <a:extLst>
                    <a:ext uri="{9D8B030D-6E8A-4147-A177-3AD203B41FA5}">
                      <a16:colId xmlns:a16="http://schemas.microsoft.com/office/drawing/2014/main" xmlns="" val="208013138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</a:rPr>
                        <a:t>№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649" marR="2364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</a:rPr>
                        <a:t>Мероприятие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649" marR="2364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</a:rPr>
                        <a:t>Срок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649" marR="2364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</a:rPr>
                        <a:t>Ответственный</a:t>
                      </a:r>
                    </a:p>
                    <a:p>
                      <a:pPr algn="ctr"/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649" marR="2364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</a:rPr>
                        <a:t>Примечание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649" marR="2364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90391057"/>
                  </a:ext>
                </a:extLst>
              </a:tr>
              <a:tr h="1366517"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</a:rPr>
                        <a:t>10.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649" marR="2364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</a:rPr>
                        <a:t>Подготовка текстов инициатив 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649" marR="2364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</a:rPr>
                        <a:t>В течение марта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649" marR="2364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</a:rPr>
                        <a:t>Должностные лица органов местного самоуправления и муниципальных учреждений и предприятий 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649" marR="2364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</a:rPr>
                        <a:t>Можно брать за основу примеры проблем, которые требуют решения с участием федеральных органов власти и (или) при участии федерального бюджета. </a:t>
                      </a:r>
                    </a:p>
                    <a:p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</a:rPr>
                        <a:t>Но не обязательно подавать только такие инициативы.</a:t>
                      </a:r>
                    </a:p>
                  </a:txBody>
                  <a:tcPr marL="23649" marR="2364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12446816"/>
                  </a:ext>
                </a:extLst>
              </a:tr>
              <a:tr h="1352532"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</a:rPr>
                        <a:t>11.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649" marR="2364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</a:rPr>
                        <a:t>Направление текстов инициатив:</a:t>
                      </a:r>
                    </a:p>
                    <a:p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</a:rPr>
                        <a:t>1) координатору в муниципальном образовании для сведения и при необходимости для корректировки;</a:t>
                      </a:r>
                    </a:p>
                    <a:p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</a:rPr>
                        <a:t>2) в исполнительную дирекцию Ассоциации для сведения на электронные адреса:</a:t>
                      </a:r>
                    </a:p>
                    <a:p>
                      <a:r>
                        <a:rPr lang="en-US" sz="1100" b="0" dirty="0" err="1">
                          <a:solidFill>
                            <a:schemeClr val="tx1"/>
                          </a:solidFill>
                          <a:effectLst/>
                          <a:hlinkClick r:id="rId2"/>
                        </a:rPr>
                        <a:t>slavetsky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hlinkClick r:id="rId2"/>
                        </a:rPr>
                        <a:t>_</a:t>
                      </a:r>
                      <a:r>
                        <a:rPr lang="en-US" sz="1100" b="0" dirty="0" err="1">
                          <a:solidFill>
                            <a:schemeClr val="tx1"/>
                          </a:solidFill>
                          <a:effectLst/>
                          <a:hlinkClick r:id="rId2"/>
                        </a:rPr>
                        <a:t>sgd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hlinkClick r:id="rId2"/>
                        </a:rPr>
                        <a:t>@</a:t>
                      </a:r>
                      <a:r>
                        <a:rPr lang="en-US" sz="1100" b="0" dirty="0">
                          <a:solidFill>
                            <a:schemeClr val="tx1"/>
                          </a:solidFill>
                          <a:effectLst/>
                          <a:hlinkClick r:id="rId2"/>
                        </a:rPr>
                        <a:t>mail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hlinkClick r:id="rId2"/>
                        </a:rPr>
                        <a:t>.</a:t>
                      </a:r>
                      <a:r>
                        <a:rPr lang="en-US" sz="1100" b="0" dirty="0" err="1">
                          <a:solidFill>
                            <a:schemeClr val="tx1"/>
                          </a:solidFill>
                          <a:effectLst/>
                          <a:hlinkClick r:id="rId2"/>
                        </a:rPr>
                        <a:t>ru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en-US" sz="1100" b="0" dirty="0" err="1">
                          <a:solidFill>
                            <a:schemeClr val="tx1"/>
                          </a:solidFill>
                          <a:effectLst/>
                          <a:hlinkClick r:id="rId3"/>
                        </a:rPr>
                        <a:t>smo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hlinkClick r:id="rId3"/>
                        </a:rPr>
                        <a:t>.</a:t>
                      </a:r>
                      <a:r>
                        <a:rPr lang="en-US" sz="1100" b="0" dirty="0" err="1">
                          <a:solidFill>
                            <a:schemeClr val="tx1"/>
                          </a:solidFill>
                          <a:effectLst/>
                          <a:hlinkClick r:id="rId3"/>
                        </a:rPr>
                        <a:t>samregion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hlinkClick r:id="rId3"/>
                        </a:rPr>
                        <a:t>@</a:t>
                      </a:r>
                      <a:r>
                        <a:rPr lang="en-US" sz="1100" b="0" dirty="0" err="1">
                          <a:solidFill>
                            <a:schemeClr val="tx1"/>
                          </a:solidFill>
                          <a:effectLst/>
                          <a:hlinkClick r:id="rId3"/>
                        </a:rPr>
                        <a:t>yandex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hlinkClick r:id="rId3"/>
                        </a:rPr>
                        <a:t>.</a:t>
                      </a:r>
                      <a:r>
                        <a:rPr lang="en-US" sz="1100" b="0" dirty="0" err="1">
                          <a:solidFill>
                            <a:schemeClr val="tx1"/>
                          </a:solidFill>
                          <a:effectLst/>
                          <a:hlinkClick r:id="rId3"/>
                        </a:rPr>
                        <a:t>ru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649" marR="2364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</a:rPr>
                        <a:t>За два рабочих дня до подачи инициативы должностным лицом на платформе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649" marR="2364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0">
                          <a:solidFill>
                            <a:schemeClr val="tx1"/>
                          </a:solidFill>
                          <a:effectLst/>
                        </a:rPr>
                        <a:t>Должностные лица органов местного самоуправления и муниципальных учреждений и предприятий</a:t>
                      </a:r>
                      <a:endParaRPr lang="ru-RU" sz="11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649" marR="2364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</a:rPr>
                        <a:t>Направляются для сведения. Ассоциация не корректирует текст инициативы, если об этом не поступила прямая просьба от муниципального образования 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649" marR="2364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02614254"/>
                  </a:ext>
                </a:extLst>
              </a:tr>
              <a:tr h="626463"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</a:rPr>
                        <a:t>12.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649" marR="2364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</a:rPr>
                        <a:t>Корректировка текста инициатив (если она необходима)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649" marR="2364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</a:rPr>
                        <a:t>В течение двух рабочих дней от подачи инициативы координатору в муниципальном образовании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649" marR="2364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0">
                          <a:solidFill>
                            <a:schemeClr val="tx1"/>
                          </a:solidFill>
                          <a:effectLst/>
                        </a:rPr>
                        <a:t>Координатор в муниципальном образовании</a:t>
                      </a:r>
                      <a:endParaRPr lang="ru-RU" sz="11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649" marR="2364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1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649" marR="2364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55771228"/>
                  </a:ext>
                </a:extLst>
              </a:tr>
              <a:tr h="805454"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</a:rPr>
                        <a:t>13.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649" marR="2364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</a:rPr>
                        <a:t>Направление авторизованными на платформе должностными лицами инициатив через платформу 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649" marR="2364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</a:rPr>
                        <a:t>В течение марта, но не позднее 31 марта 2023 года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649" marR="2364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0">
                          <a:solidFill>
                            <a:schemeClr val="tx1"/>
                          </a:solidFill>
                          <a:effectLst/>
                        </a:rPr>
                        <a:t>Должностные лица органов местного самоуправления и муниципальных учреждений и предприятий </a:t>
                      </a:r>
                      <a:endParaRPr lang="ru-RU" sz="11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649" marR="2364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0">
                          <a:solidFill>
                            <a:schemeClr val="tx1"/>
                          </a:solidFill>
                          <a:effectLst/>
                        </a:rPr>
                        <a:t>В муниципальном образовании могут быть определены более ранние даты для подведения промежуточных итогов в подаче инициатив</a:t>
                      </a:r>
                      <a:endParaRPr lang="ru-RU" sz="11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649" marR="2364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19863281"/>
                  </a:ext>
                </a:extLst>
              </a:tr>
              <a:tr h="894947"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</a:rPr>
                        <a:t>14.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649" marR="2364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</a:rPr>
                        <a:t>Направление информации о количестве поданных через платформу </a:t>
                      </a: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</a:rPr>
                        <a:t>инициатив 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</a:rPr>
                        <a:t>от муниципальных образований в исполнительную дирекцию Ассоциации 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путем отражения статистики в </a:t>
                      </a:r>
                      <a:r>
                        <a:rPr lang="ru-RU" sz="1100" b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гугл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-документе по адресу в Интернете:  </a:t>
                      </a:r>
                      <a:r>
                        <a:rPr lang="en" sz="1100" b="1" dirty="0"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  <a:hlinkClick r:id="rId4"/>
                        </a:rPr>
                        <a:t>https://</a:t>
                      </a:r>
                      <a:r>
                        <a:rPr lang="en" sz="1100" b="1" dirty="0" smtClean="0"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  <a:hlinkClick r:id="rId4"/>
                        </a:rPr>
                        <a:t>docs.google.com/document/d/1rE0VEqKsVeYUvK4dIVLk1cHCUsK1QGQh-A3K9gzFcB0/edit</a:t>
                      </a:r>
                      <a:r>
                        <a:rPr lang="ru-RU" sz="1100" b="1" dirty="0" smtClean="0"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649" marR="2364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</a:rPr>
                        <a:t>В течение марта, но не позднее 31 марта 2023 года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649" marR="2364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0">
                          <a:solidFill>
                            <a:schemeClr val="tx1"/>
                          </a:solidFill>
                          <a:effectLst/>
                        </a:rPr>
                        <a:t>Заместители Глав – руководители аппаратов,</a:t>
                      </a:r>
                    </a:p>
                    <a:p>
                      <a:r>
                        <a:rPr lang="ru-RU" sz="1100" b="0">
                          <a:solidFill>
                            <a:schemeClr val="tx1"/>
                          </a:solidFill>
                          <a:effectLst/>
                        </a:rPr>
                        <a:t>главы поселений</a:t>
                      </a:r>
                      <a:endParaRPr lang="ru-RU" sz="11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649" marR="2364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649" marR="2364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65658938"/>
                  </a:ext>
                </a:extLst>
              </a:tr>
            </a:tbl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6B33F81-3A07-A9DC-15CC-040B4272C6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7324" y="5288018"/>
            <a:ext cx="1298026" cy="134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2474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80B2572-18F6-2D2A-3898-F73513715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4CEFB-45EE-4936-BFA5-3F2B7A32DF20}" type="slidenum">
              <a:rPr lang="ru-RU" smtClean="0"/>
              <a:t>16</a:t>
            </a:fld>
            <a:endParaRPr lang="ru-RU"/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xmlns="" id="{18A8C637-0343-B8CA-2B16-958622D06C2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3628" y="249288"/>
            <a:ext cx="8376744" cy="112030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algn="ctr">
              <a:lnSpc>
                <a:spcPct val="130000"/>
              </a:lnSpc>
            </a:pPr>
            <a:r>
              <a:rPr lang="ru-RU" sz="1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Предоставление сведени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й о количестве пользователей платформы </a:t>
            </a:r>
            <a:b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количестве инициатив:</a:t>
            </a:r>
            <a:b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</a:t>
            </a:r>
            <a:r>
              <a:rPr lang="en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docs.google.com/document/d/1rE0VEqKsVeYUvK4dIVLk1cHCUsK1QGQh-A3K9gzFcB0/edit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1400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xmlns="" id="{F6991791-EFD9-FFE1-7F4C-9502D7CE08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3101625"/>
              </p:ext>
            </p:extLst>
          </p:nvPr>
        </p:nvGraphicFramePr>
        <p:xfrm>
          <a:off x="661853" y="1554058"/>
          <a:ext cx="5380611" cy="5167418"/>
        </p:xfrm>
        <a:graphic>
          <a:graphicData uri="http://schemas.openxmlformats.org/drawingml/2006/table">
            <a:tbl>
              <a:tblPr/>
              <a:tblGrid>
                <a:gridCol w="1793537">
                  <a:extLst>
                    <a:ext uri="{9D8B030D-6E8A-4147-A177-3AD203B41FA5}">
                      <a16:colId xmlns:a16="http://schemas.microsoft.com/office/drawing/2014/main" xmlns="" val="2742315779"/>
                    </a:ext>
                  </a:extLst>
                </a:gridCol>
                <a:gridCol w="1793537">
                  <a:extLst>
                    <a:ext uri="{9D8B030D-6E8A-4147-A177-3AD203B41FA5}">
                      <a16:colId xmlns:a16="http://schemas.microsoft.com/office/drawing/2014/main" xmlns="" val="1551122137"/>
                    </a:ext>
                  </a:extLst>
                </a:gridCol>
                <a:gridCol w="1793537">
                  <a:extLst>
                    <a:ext uri="{9D8B030D-6E8A-4147-A177-3AD203B41FA5}">
                      <a16:colId xmlns:a16="http://schemas.microsoft.com/office/drawing/2014/main" xmlns="" val="1615871055"/>
                    </a:ext>
                  </a:extLst>
                </a:gridCol>
              </a:tblGrid>
              <a:tr h="940723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Название муниципального образования</a:t>
                      </a:r>
                      <a:endParaRPr lang="ru-RU" sz="1200" dirty="0">
                        <a:effectLst/>
                      </a:endParaRPr>
                    </a:p>
                  </a:txBody>
                  <a:tcPr marL="31789" marR="31789" marT="31789" marB="3178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Количество зарегистрированных пользователей платформы Муниципальный диалог</a:t>
                      </a:r>
                      <a:endParaRPr lang="ru-RU" sz="1200" dirty="0">
                        <a:effectLst/>
                      </a:endParaRPr>
                    </a:p>
                  </a:txBody>
                  <a:tcPr marL="31789" marR="31789" marT="31789" marB="3178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Количество поданных инициатив </a:t>
                      </a:r>
                      <a:endParaRPr lang="ru-RU" sz="1200" dirty="0">
                        <a:effectLst/>
                      </a:endParaRPr>
                    </a:p>
                  </a:txBody>
                  <a:tcPr marL="31789" marR="31789" marT="31789" marB="3178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55939077"/>
                  </a:ext>
                </a:extLst>
              </a:tr>
              <a:tr h="588897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Пример: городской округ </a:t>
                      </a:r>
                      <a:endParaRPr lang="ru-RU" sz="1200" dirty="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Город-сад</a:t>
                      </a:r>
                      <a:endParaRPr lang="ru-RU" sz="1200" dirty="0">
                        <a:effectLst/>
                      </a:endParaRPr>
                    </a:p>
                  </a:txBody>
                  <a:tcPr marL="31789" marR="31789" marT="31789" marB="3178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</a:t>
                      </a:r>
                      <a:endParaRPr lang="ru-RU" sz="1200" dirty="0">
                        <a:effectLst/>
                      </a:endParaRPr>
                    </a:p>
                  </a:txBody>
                  <a:tcPr marL="31789" marR="31789" marT="31789" marB="3178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300</a:t>
                      </a:r>
                      <a:endParaRPr lang="ru-RU" sz="1200">
                        <a:effectLst/>
                      </a:endParaRPr>
                    </a:p>
                  </a:txBody>
                  <a:tcPr marL="31789" marR="31789" marT="31789" marB="3178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95811661"/>
                  </a:ext>
                </a:extLst>
              </a:tr>
              <a:tr h="286151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Городской округ Самара</a:t>
                      </a:r>
                      <a:endParaRPr lang="ru-RU" sz="1200" dirty="0">
                        <a:effectLst/>
                      </a:endParaRPr>
                    </a:p>
                  </a:txBody>
                  <a:tcPr marL="31789" marR="31789" marT="31789" marB="3178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ru-RU" sz="1200" dirty="0">
                        <a:effectLst/>
                      </a:endParaRPr>
                    </a:p>
                  </a:txBody>
                  <a:tcPr marL="31789" marR="31789" marT="31789" marB="3178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ru-RU" sz="1200" dirty="0">
                        <a:effectLst/>
                      </a:endParaRPr>
                    </a:p>
                  </a:txBody>
                  <a:tcPr marL="31789" marR="31789" marT="31789" marB="3178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94223323"/>
                  </a:ext>
                </a:extLst>
              </a:tr>
              <a:tr h="412983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Внутригородского район Самарский </a:t>
                      </a:r>
                      <a:endParaRPr lang="ru-RU" sz="1200">
                        <a:effectLst/>
                      </a:endParaRPr>
                    </a:p>
                  </a:txBody>
                  <a:tcPr marL="31789" marR="31789" marT="31789" marB="3178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200" dirty="0">
                          <a:effectLst/>
                        </a:rPr>
                        <a:t/>
                      </a:r>
                      <a:br>
                        <a:rPr lang="ru-RU" sz="1200" dirty="0">
                          <a:effectLst/>
                        </a:rPr>
                      </a:br>
                      <a:endParaRPr lang="ru-RU" sz="1200" dirty="0">
                        <a:effectLst/>
                      </a:endParaRPr>
                    </a:p>
                  </a:txBody>
                  <a:tcPr marL="31789" marR="31789" marT="31789" marB="3178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200">
                          <a:effectLst/>
                        </a:rPr>
                        <a:t/>
                      </a:r>
                      <a:br>
                        <a:rPr lang="ru-RU" sz="1200">
                          <a:effectLst/>
                        </a:rPr>
                      </a:br>
                      <a:endParaRPr lang="ru-RU" sz="1200">
                        <a:effectLst/>
                      </a:endParaRPr>
                    </a:p>
                  </a:txBody>
                  <a:tcPr marL="31789" marR="31789" marT="31789" marB="3178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72772152"/>
                  </a:ext>
                </a:extLst>
              </a:tr>
              <a:tr h="286151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…</a:t>
                      </a:r>
                      <a:endParaRPr lang="ru-RU" sz="1200" dirty="0">
                        <a:effectLst/>
                      </a:endParaRPr>
                    </a:p>
                  </a:txBody>
                  <a:tcPr marL="31789" marR="31789" marT="31789" marB="3178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ru-RU" sz="1200" dirty="0">
                        <a:effectLst/>
                      </a:endParaRPr>
                    </a:p>
                  </a:txBody>
                  <a:tcPr marL="31789" marR="31789" marT="31789" marB="3178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ru-RU" sz="1200" dirty="0">
                        <a:effectLst/>
                      </a:endParaRPr>
                    </a:p>
                  </a:txBody>
                  <a:tcPr marL="31789" marR="31789" marT="31789" marB="3178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47208849"/>
                  </a:ext>
                </a:extLst>
              </a:tr>
              <a:tr h="286151">
                <a:tc>
                  <a:txBody>
                    <a:bodyPr/>
                    <a:lstStyle/>
                    <a:p>
                      <a:pPr fontAlgn="t"/>
                      <a:endParaRPr lang="ru-RU" sz="1200" dirty="0">
                        <a:effectLst/>
                      </a:endParaRPr>
                    </a:p>
                  </a:txBody>
                  <a:tcPr marL="31789" marR="31789" marT="31789" marB="3178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ru-RU" sz="1200" dirty="0">
                        <a:effectLst/>
                      </a:endParaRPr>
                    </a:p>
                  </a:txBody>
                  <a:tcPr marL="31789" marR="31789" marT="31789" marB="3178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ru-RU" sz="1200" dirty="0">
                        <a:effectLst/>
                      </a:endParaRPr>
                    </a:p>
                  </a:txBody>
                  <a:tcPr marL="31789" marR="31789" marT="31789" marB="3178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01811393"/>
                  </a:ext>
                </a:extLst>
              </a:tr>
              <a:tr h="286151">
                <a:tc>
                  <a:txBody>
                    <a:bodyPr/>
                    <a:lstStyle/>
                    <a:p>
                      <a:pPr fontAlgn="t"/>
                      <a:endParaRPr lang="ru-RU" sz="1200" dirty="0">
                        <a:effectLst/>
                      </a:endParaRPr>
                    </a:p>
                  </a:txBody>
                  <a:tcPr marL="31789" marR="31789" marT="31789" marB="3178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ru-RU" sz="1200" dirty="0">
                        <a:effectLst/>
                      </a:endParaRPr>
                    </a:p>
                  </a:txBody>
                  <a:tcPr marL="31789" marR="31789" marT="31789" marB="3178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ru-RU" sz="1200" dirty="0">
                        <a:effectLst/>
                      </a:endParaRPr>
                    </a:p>
                  </a:txBody>
                  <a:tcPr marL="31789" marR="31789" marT="31789" marB="3178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36510061"/>
                  </a:ext>
                </a:extLst>
              </a:tr>
              <a:tr h="412983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Городской округ Тольятти</a:t>
                      </a:r>
                      <a:endParaRPr lang="ru-RU" sz="1200" dirty="0">
                        <a:effectLst/>
                      </a:endParaRPr>
                    </a:p>
                  </a:txBody>
                  <a:tcPr marL="31789" marR="31789" marT="31789" marB="3178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ru-RU" sz="1200" dirty="0">
                        <a:effectLst/>
                      </a:endParaRPr>
                    </a:p>
                  </a:txBody>
                  <a:tcPr marL="31789" marR="31789" marT="31789" marB="3178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ru-RU" sz="1200" dirty="0">
                        <a:effectLst/>
                      </a:endParaRPr>
                    </a:p>
                  </a:txBody>
                  <a:tcPr marL="31789" marR="31789" marT="31789" marB="3178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50334219"/>
                  </a:ext>
                </a:extLst>
              </a:tr>
              <a:tr h="286151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…</a:t>
                      </a:r>
                      <a:endParaRPr lang="ru-RU" sz="1200" dirty="0">
                        <a:effectLst/>
                      </a:endParaRPr>
                    </a:p>
                  </a:txBody>
                  <a:tcPr marL="31789" marR="31789" marT="31789" marB="3178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ru-RU" sz="1200" dirty="0">
                        <a:effectLst/>
                      </a:endParaRPr>
                    </a:p>
                  </a:txBody>
                  <a:tcPr marL="31789" marR="31789" marT="31789" marB="3178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ru-RU" sz="1200" dirty="0">
                        <a:effectLst/>
                      </a:endParaRPr>
                    </a:p>
                  </a:txBody>
                  <a:tcPr marL="31789" marR="31789" marT="31789" marB="3178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68962780"/>
                  </a:ext>
                </a:extLst>
              </a:tr>
              <a:tr h="286151">
                <a:tc>
                  <a:txBody>
                    <a:bodyPr/>
                    <a:lstStyle/>
                    <a:p>
                      <a:pPr fontAlgn="t"/>
                      <a:endParaRPr lang="ru-RU" sz="1200" dirty="0">
                        <a:effectLst/>
                      </a:endParaRPr>
                    </a:p>
                  </a:txBody>
                  <a:tcPr marL="31789" marR="31789" marT="31789" marB="3178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ru-RU" sz="1200" dirty="0">
                        <a:effectLst/>
                      </a:endParaRPr>
                    </a:p>
                  </a:txBody>
                  <a:tcPr marL="31789" marR="31789" marT="31789" marB="3178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ru-RU" sz="1200" dirty="0">
                        <a:effectLst/>
                      </a:endParaRPr>
                    </a:p>
                  </a:txBody>
                  <a:tcPr marL="31789" marR="31789" marT="31789" marB="3178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96656273"/>
                  </a:ext>
                </a:extLst>
              </a:tr>
              <a:tr h="412983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Муниципальный район Алексеевский</a:t>
                      </a:r>
                      <a:endParaRPr lang="ru-RU" sz="1200">
                        <a:effectLst/>
                      </a:endParaRPr>
                    </a:p>
                  </a:txBody>
                  <a:tcPr marL="31789" marR="31789" marT="31789" marB="3178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200">
                          <a:effectLst/>
                        </a:rPr>
                        <a:t/>
                      </a:r>
                      <a:br>
                        <a:rPr lang="ru-RU" sz="1200">
                          <a:effectLst/>
                        </a:rPr>
                      </a:br>
                      <a:endParaRPr lang="ru-RU" sz="1200">
                        <a:effectLst/>
                      </a:endParaRPr>
                    </a:p>
                  </a:txBody>
                  <a:tcPr marL="31789" marR="31789" marT="31789" marB="3178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200" dirty="0">
                          <a:effectLst/>
                        </a:rPr>
                        <a:t/>
                      </a:r>
                      <a:br>
                        <a:rPr lang="ru-RU" sz="1200" dirty="0">
                          <a:effectLst/>
                        </a:rPr>
                      </a:br>
                      <a:endParaRPr lang="ru-RU" sz="1200" dirty="0">
                        <a:effectLst/>
                      </a:endParaRPr>
                    </a:p>
                  </a:txBody>
                  <a:tcPr marL="31789" marR="31789" marT="31789" marB="3178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34174611"/>
                  </a:ext>
                </a:extLst>
              </a:tr>
              <a:tr h="286151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…</a:t>
                      </a:r>
                      <a:endParaRPr lang="ru-RU" sz="1200" dirty="0">
                        <a:effectLst/>
                      </a:endParaRPr>
                    </a:p>
                  </a:txBody>
                  <a:tcPr marL="31789" marR="31789" marT="31789" marB="3178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ru-RU" sz="1200" dirty="0">
                        <a:effectLst/>
                      </a:endParaRPr>
                    </a:p>
                  </a:txBody>
                  <a:tcPr marL="31789" marR="31789" marT="31789" marB="3178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ru-RU" sz="1200" dirty="0">
                        <a:effectLst/>
                      </a:endParaRPr>
                    </a:p>
                  </a:txBody>
                  <a:tcPr marL="31789" marR="31789" marT="31789" marB="3178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7749709"/>
                  </a:ext>
                </a:extLst>
              </a:tr>
              <a:tr h="286151">
                <a:tc>
                  <a:txBody>
                    <a:bodyPr/>
                    <a:lstStyle/>
                    <a:p>
                      <a:pPr fontAlgn="t"/>
                      <a:endParaRPr lang="ru-RU" sz="1200" dirty="0">
                        <a:effectLst/>
                      </a:endParaRPr>
                    </a:p>
                  </a:txBody>
                  <a:tcPr marL="31789" marR="31789" marT="31789" marB="3178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ru-RU" sz="1200" dirty="0">
                        <a:effectLst/>
                      </a:endParaRPr>
                    </a:p>
                  </a:txBody>
                  <a:tcPr marL="31789" marR="31789" marT="31789" marB="3178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ru-RU" sz="1200" dirty="0">
                        <a:effectLst/>
                      </a:endParaRPr>
                    </a:p>
                  </a:txBody>
                  <a:tcPr marL="31789" marR="31789" marT="31789" marB="3178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11827945"/>
                  </a:ext>
                </a:extLst>
              </a:tr>
            </a:tbl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4E1D3D4-2D7B-D33C-CF31-A1AD1C02E4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4950" y="1906200"/>
            <a:ext cx="1930400" cy="200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8540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80B2572-18F6-2D2A-3898-F73513715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4CEFB-45EE-4936-BFA5-3F2B7A32DF20}" type="slidenum">
              <a:rPr lang="ru-RU" smtClean="0"/>
              <a:t>17</a:t>
            </a:fld>
            <a:endParaRPr lang="ru-RU"/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xmlns="" id="{18A8C637-0343-B8CA-2B16-958622D06C2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30842" y="460534"/>
            <a:ext cx="5300030" cy="3600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spAutoFit/>
          </a:bodyPr>
          <a:lstStyle/>
          <a:p>
            <a:pPr algn="ctr">
              <a:lnSpc>
                <a:spcPct val="130000"/>
              </a:lnSpc>
            </a:pPr>
            <a:r>
              <a:rPr lang="ru-RU" sz="1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Примеры проблем для подачи инициатив</a:t>
            </a: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xmlns="" id="{3AB1D919-A01D-F726-A75D-A4FBCEEA5068}"/>
              </a:ext>
            </a:extLst>
          </p:cNvPr>
          <p:cNvSpPr txBox="1">
            <a:spLocks/>
          </p:cNvSpPr>
          <p:nvPr/>
        </p:nvSpPr>
        <p:spPr>
          <a:xfrm>
            <a:off x="583474" y="1179871"/>
            <a:ext cx="8194766" cy="5096780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Регулирование численности животных без владельцев</a:t>
            </a:r>
          </a:p>
          <a:p>
            <a:r>
              <a:rPr lang="ru-RU" sz="1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Дополнительная помощь федерального бюджета в адаптации старых зданий общеобразовательных учреждений и учреждений культуры к новым требованиям в сфере пожарной безопасности, доступности для инвалидов и антитеррористической защищенности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Недопустимость возложения на муниципалитеты обязанностей по обеспечению предоставленных многодетным гражданам земельных участков инженерной и транспортной инфраструктурой</a:t>
            </a:r>
          </a:p>
          <a:p>
            <a:r>
              <a:rPr lang="ru-RU" sz="1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Необходимость упрощения требований к обеспечению безопасности малых гидротехнических сооружений, расположенных вдали от населенных пунктов</a:t>
            </a:r>
          </a:p>
          <a:p>
            <a:r>
              <a:rPr lang="ru-RU" sz="1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Привлечение органов местного самоуправления к административной ответственности за ненадлежащее содержание автомобильных дорог при явной скудности местного бюджета и бюджетного дорожного фонда</a:t>
            </a:r>
          </a:p>
          <a:p>
            <a:r>
              <a:rPr lang="ru-RU" sz="1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Возможность заключения концессионных соглашений по поводу изношенных объектов коммунальной инфраструктуры, расположенных в муниципальных районах и малых городских округах, исключительно при субсидировании из федерального бюджета большей части расходов концессионера на реконструкцию коммунальной инфраструктуры </a:t>
            </a:r>
          </a:p>
        </p:txBody>
      </p:sp>
    </p:spTree>
    <p:extLst>
      <p:ext uri="{BB962C8B-B14F-4D97-AF65-F5344CB8AC3E}">
        <p14:creationId xmlns:p14="http://schemas.microsoft.com/office/powerpoint/2010/main" val="35921247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80B2572-18F6-2D2A-3898-F73513715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4CEFB-45EE-4936-BFA5-3F2B7A32DF20}" type="slidenum">
              <a:rPr lang="ru-RU" smtClean="0"/>
              <a:t>18</a:t>
            </a:fld>
            <a:endParaRPr lang="ru-RU"/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xmlns="" id="{18A8C637-0343-B8CA-2B16-958622D06C2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43531" y="506647"/>
            <a:ext cx="5443119" cy="3600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spAutoFit/>
          </a:bodyPr>
          <a:lstStyle/>
          <a:p>
            <a:pPr algn="ctr">
              <a:lnSpc>
                <a:spcPct val="130000"/>
              </a:lnSpc>
            </a:pPr>
            <a:r>
              <a:rPr lang="ru-RU" sz="1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Примеры проблем для подачи инициатив</a:t>
            </a: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xmlns="" id="{3AB1D919-A01D-F726-A75D-A4FBCEEA5068}"/>
              </a:ext>
            </a:extLst>
          </p:cNvPr>
          <p:cNvSpPr txBox="1">
            <a:spLocks/>
          </p:cNvSpPr>
          <p:nvPr/>
        </p:nvSpPr>
        <p:spPr>
          <a:xfrm>
            <a:off x="336331" y="1051822"/>
            <a:ext cx="8565931" cy="530452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ru-RU" sz="13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Упрощение требований к </a:t>
            </a:r>
            <a:r>
              <a:rPr lang="ru-RU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сельским населенным пунктам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самостоятельное определение сельскими муниципальными образованиями приоритетных расходов с учетом бюджетных возможностей. </a:t>
            </a:r>
          </a:p>
          <a:p>
            <a:pPr algn="just">
              <a:lnSpc>
                <a:spcPct val="100000"/>
              </a:lnSpc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Это касается, например: </a:t>
            </a:r>
          </a:p>
          <a:p>
            <a:pPr algn="just">
              <a:lnSpc>
                <a:spcPct val="100000"/>
              </a:lnSpc>
            </a:pPr>
            <a:r>
              <a:rPr lang="ru-RU" sz="1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6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- </a:t>
            </a:r>
            <a:r>
              <a:rPr lang="ru-RU" sz="1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строительства тротуаров в сельских населенных пунктах, </a:t>
            </a:r>
          </a:p>
          <a:p>
            <a:pPr algn="just">
              <a:lnSpc>
                <a:spcPct val="100000"/>
              </a:lnSpc>
            </a:pPr>
            <a:r>
              <a:rPr lang="ru-RU" sz="1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6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- </a:t>
            </a:r>
            <a:r>
              <a:rPr lang="ru-RU" sz="1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установки светофоров Т7, пешеходных ограждений и организации пешеходных дорожек у школ в сельских населенных пунктах, имеющих крайне ограниченное дорожное движение, </a:t>
            </a:r>
          </a:p>
          <a:p>
            <a:pPr algn="just">
              <a:lnSpc>
                <a:spcPct val="100000"/>
              </a:lnSpc>
            </a:pPr>
            <a:r>
              <a:rPr lang="ru-RU" sz="1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ru-RU" sz="16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- </a:t>
            </a:r>
            <a:r>
              <a:rPr lang="ru-RU" sz="1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установления санитарно-защитных зон вокруг источников водоснабжения (водопроводных колонок), </a:t>
            </a:r>
          </a:p>
          <a:p>
            <a:pPr>
              <a:lnSpc>
                <a:spcPct val="100000"/>
              </a:lnSpc>
            </a:pPr>
            <a:r>
              <a:rPr lang="ru-RU" sz="1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ru-RU" sz="16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- </a:t>
            </a:r>
            <a:r>
              <a:rPr lang="ru-RU" sz="1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разработки проектов санитарно-защитных зон для кладбищ, постановки на кадастровый учет земельных участков под кладбищами и санитарно-защитных зон)</a:t>
            </a:r>
          </a:p>
          <a:p>
            <a:pPr>
              <a:lnSpc>
                <a:spcPct val="100000"/>
              </a:lnSpc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Исключение из статьи 28.1 КоАП РФ возможности возбуждения дела об административном правонарушении в благоустройстве лишь после проведения контрольного мероприятия с взаимодействием с контролируемым лицом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ru-RU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Необоснованное применение законодательства о противодействии коррупции (формальное выявление конфликта интересов как коррупционного правонарушения там, где его реально нет)</a:t>
            </a:r>
          </a:p>
          <a:p>
            <a:r>
              <a:rPr lang="ru-RU" sz="13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5577508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80B2572-18F6-2D2A-3898-F73513715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4CEFB-45EE-4936-BFA5-3F2B7A32DF20}" type="slidenum">
              <a:rPr lang="ru-RU" smtClean="0"/>
              <a:t>19</a:t>
            </a:fld>
            <a:endParaRPr lang="ru-RU" dirty="0"/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xmlns="" id="{18A8C637-0343-B8CA-2B16-958622D06C2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66420" y="575349"/>
            <a:ext cx="7848930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spAutoFit/>
          </a:bodyPr>
          <a:lstStyle/>
          <a:p>
            <a:pPr algn="ctr">
              <a:lnSpc>
                <a:spcPct val="130000"/>
              </a:lnSpc>
            </a:pPr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 для направления информации и консультаций</a:t>
            </a:r>
            <a:endParaRPr lang="ru-RU" sz="2000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xmlns="" id="{95843EDA-CAB3-0D20-59AA-45EB92C5F374}"/>
              </a:ext>
            </a:extLst>
          </p:cNvPr>
          <p:cNvSpPr txBox="1">
            <a:spLocks/>
          </p:cNvSpPr>
          <p:nvPr/>
        </p:nvSpPr>
        <p:spPr>
          <a:xfrm>
            <a:off x="666420" y="1424750"/>
            <a:ext cx="7811156" cy="470898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1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Координаторы, ответственные должностные лица органов местного самоуправления и муниципальных учреждений и предприятий могут консультироваться по вопросам подачи инициатив с исполнительным директором Ассоциации «</a:t>
            </a:r>
            <a:r>
              <a:rPr lang="ru-RU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Совет муниципальных образований Самарской области</a:t>
            </a:r>
            <a:r>
              <a:rPr lang="ru-RU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 </a:t>
            </a:r>
          </a:p>
          <a:p>
            <a:pPr algn="ctr"/>
            <a:r>
              <a:rPr lang="ru-RU" sz="18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Славецким</a:t>
            </a:r>
            <a:r>
              <a:rPr lang="ru-RU" sz="1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Дмитрием Валерьевичем</a:t>
            </a:r>
            <a:r>
              <a:rPr lang="ru-RU" sz="1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</a:p>
          <a:p>
            <a:pPr algn="ctr"/>
            <a:endParaRPr lang="ru-RU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1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+7(927) 209-40-41</a:t>
            </a:r>
          </a:p>
          <a:p>
            <a:endParaRPr lang="ru-RU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ru-RU" sz="1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Вопросы и информацию с учетом утвержденного в муниципальном образовании плана мероприятий можно направлять на электронные адреса:</a:t>
            </a:r>
          </a:p>
          <a:p>
            <a:pPr algn="ctr"/>
            <a:endParaRPr lang="ru-RU" sz="1800" b="0" dirty="0"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hlinkClick r:id="rId2"/>
            </a:endParaRPr>
          </a:p>
          <a:p>
            <a:pPr algn="ctr"/>
            <a:r>
              <a:rPr lang="en-US" sz="1800" b="0" dirty="0" err="1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slavetsky</a:t>
            </a:r>
            <a:r>
              <a:rPr lang="ru-RU" sz="1800" b="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_</a:t>
            </a:r>
            <a:r>
              <a:rPr lang="en-US" sz="1800" b="0" dirty="0" err="1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sgd</a:t>
            </a:r>
            <a:r>
              <a:rPr lang="ru-RU" sz="1800" b="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@</a:t>
            </a:r>
            <a:r>
              <a:rPr lang="en-US" sz="1800" b="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mail</a:t>
            </a:r>
            <a:r>
              <a:rPr lang="ru-RU" sz="1800" b="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.</a:t>
            </a:r>
            <a:r>
              <a:rPr lang="en-US" sz="1800" b="0" dirty="0" err="1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ru</a:t>
            </a:r>
            <a:endParaRPr lang="ru-RU" sz="1800" b="0" dirty="0"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ru-RU" sz="1800" b="0" dirty="0"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1800" b="0" dirty="0" err="1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smo</a:t>
            </a:r>
            <a:r>
              <a:rPr lang="ru-RU" sz="1800" b="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.</a:t>
            </a:r>
            <a:r>
              <a:rPr lang="en-US" sz="1800" b="0" dirty="0" err="1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samregion</a:t>
            </a:r>
            <a:r>
              <a:rPr lang="ru-RU" sz="1800" b="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@</a:t>
            </a:r>
            <a:r>
              <a:rPr lang="en-US" sz="1800" b="0" dirty="0" err="1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yandex</a:t>
            </a:r>
            <a:r>
              <a:rPr lang="ru-RU" sz="1800" b="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.</a:t>
            </a:r>
            <a:r>
              <a:rPr lang="en-US" sz="1800" b="0" dirty="0" err="1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ru</a:t>
            </a:r>
            <a:endParaRPr lang="ru-RU" sz="1800" b="0" dirty="0"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ru-RU" sz="18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16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9463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B6FEFD23-AA2A-BDD6-F659-7387F5A6B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4CEFB-45EE-4936-BFA5-3F2B7A32DF20}" type="slidenum">
              <a:rPr lang="ru-RU" smtClean="0"/>
              <a:t>2</a:t>
            </a:fld>
            <a:endParaRPr lang="ru-RU"/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xmlns="" id="{1743E7C0-E724-F2F7-293A-27D3DB37A8D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3324" y="293813"/>
            <a:ext cx="7977351" cy="75283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algn="ctr">
              <a:lnSpc>
                <a:spcPct val="130000"/>
              </a:lnSpc>
            </a:pPr>
            <a:r>
              <a:rPr lang="ru-RU" sz="20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Платформа Марафона «Муниципальный диалог» по адресу в сети Интернет: </a:t>
            </a:r>
            <a:r>
              <a:rPr lang="en" sz="20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https://www.</a:t>
            </a:r>
            <a:r>
              <a:rPr lang="ru-RU" sz="20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муниципальныйдиалог.рф</a:t>
            </a:r>
            <a:endParaRPr lang="ru-RU" sz="2000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xmlns="" id="{12C1952A-8415-86DD-32E0-D419C716D356}"/>
              </a:ext>
            </a:extLst>
          </p:cNvPr>
          <p:cNvSpPr txBox="1">
            <a:spLocks/>
          </p:cNvSpPr>
          <p:nvPr/>
        </p:nvSpPr>
        <p:spPr>
          <a:xfrm>
            <a:off x="583324" y="5005302"/>
            <a:ext cx="7977351" cy="136723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r>
              <a:rPr lang="ru-RU" sz="1400" b="1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Муниципальная инициатива 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это </a:t>
            </a:r>
            <a:r>
              <a:rPr lang="ru-RU" sz="1400" b="1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предложение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1400" b="1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направленное на совершенствование механизмов управления территориями и повышение эффективности местного самоуправления 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вопросах, связанных с экономикой, развитием транспортной инфраструктуры, ЖКХ, образовательной, социально-культурной сфер и другими вопросами жизнедеятельности муниципального образования</a:t>
            </a:r>
            <a:endParaRPr lang="ru-RU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7A1473D-115B-E182-7D68-BB3840744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024" y="1186664"/>
            <a:ext cx="5829300" cy="3678622"/>
          </a:xfrm>
          <a:prstGeom prst="rect">
            <a:avLst/>
          </a:prstGeom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xmlns="" id="{3E81C845-97AF-D64C-3816-72C52B65279C}"/>
              </a:ext>
            </a:extLst>
          </p:cNvPr>
          <p:cNvSpPr/>
          <p:nvPr/>
        </p:nvSpPr>
        <p:spPr>
          <a:xfrm>
            <a:off x="6457950" y="1046648"/>
            <a:ext cx="983374" cy="52990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6779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80B2572-18F6-2D2A-3898-F73513715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4CEFB-45EE-4936-BFA5-3F2B7A32DF20}" type="slidenum">
              <a:rPr lang="ru-RU" smtClean="0"/>
              <a:t>3</a:t>
            </a:fld>
            <a:endParaRPr lang="ru-RU"/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xmlns="" id="{201AA5DF-F348-3242-8C27-0C0BC543A18B}"/>
              </a:ext>
            </a:extLst>
          </p:cNvPr>
          <p:cNvSpPr txBox="1">
            <a:spLocks/>
          </p:cNvSpPr>
          <p:nvPr/>
        </p:nvSpPr>
        <p:spPr>
          <a:xfrm>
            <a:off x="583324" y="603611"/>
            <a:ext cx="7977351" cy="565077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b="1" i="0" u="none" strike="noStrike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Когда можно подать инициативу?</a:t>
            </a:r>
          </a:p>
          <a:p>
            <a:pPr algn="l"/>
            <a:endParaRPr lang="ru-RU" sz="2000" b="0" i="0" u="none" strike="noStrike" dirty="0">
              <a:solidFill>
                <a:srgbClr val="0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Инициативы принимаются в период с 14 февраля по 31 марта 2023 год на сайте </a:t>
            </a:r>
            <a:r>
              <a:rPr lang="ru-RU" sz="2000" b="0" i="0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«Муниципальный диалог»</a:t>
            </a:r>
            <a:r>
              <a:rPr lang="ru-RU" sz="2000" b="0" i="0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l"/>
            <a:endParaRPr lang="ru-RU" sz="2000" b="0" i="0" u="none" strike="noStrike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r>
              <a:rPr lang="ru-RU" sz="2000" b="1" i="0" u="none" strike="noStrike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Сколько инициатив можно подать?</a:t>
            </a:r>
          </a:p>
          <a:p>
            <a:pPr algn="l"/>
            <a:endParaRPr lang="ru-RU" sz="2000" b="1" i="0" u="none" strike="noStrike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Количество инициатив, поданных зарегистрированными на сайте </a:t>
            </a:r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Муниципальныйдиалог.рф</a:t>
            </a:r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пользователями, не ограничивается.</a:t>
            </a:r>
          </a:p>
          <a:p>
            <a:pPr algn="l"/>
            <a:endParaRPr lang="ru-RU" sz="2000" b="0" i="0" u="none" strike="noStrike" dirty="0">
              <a:solidFill>
                <a:srgbClr val="0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r>
              <a:rPr lang="ru-RU" sz="2000" b="1" i="0" u="none" strike="noStrike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Что будет дальше происходит с инициативой?</a:t>
            </a:r>
          </a:p>
          <a:p>
            <a:pPr algn="l"/>
            <a:endParaRPr lang="ru-RU" sz="2000" b="1" i="0" u="none" strike="noStrike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окончании срока приёма инициатив 31 марта 2023 года они будут обработаны, систематизированы и рассмотрены на предмет вынесения и принятия решений по реализации.</a:t>
            </a:r>
          </a:p>
          <a:p>
            <a:pPr algn="l"/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Ответственная организация – Всероссийская ассоциация развития местного самоуправления (ВАРМСУ). ВАРМСУ обеспечивает работу цифровой платформы </a:t>
            </a:r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Муниципальныйдиалог.рф</a:t>
            </a:r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модерацию и рассмотрение инициатив.</a:t>
            </a:r>
          </a:p>
          <a:p>
            <a:pPr algn="l"/>
            <a:endParaRPr lang="ru-RU" sz="800" b="0" i="0" u="none" strike="noStrike" dirty="0">
              <a:solidFill>
                <a:srgbClr val="000000"/>
              </a:solidFill>
              <a:effectLst/>
              <a:latin typeface="Graphik LCG"/>
            </a:endParaRPr>
          </a:p>
        </p:txBody>
      </p:sp>
    </p:spTree>
    <p:extLst>
      <p:ext uri="{BB962C8B-B14F-4D97-AF65-F5344CB8AC3E}">
        <p14:creationId xmlns:p14="http://schemas.microsoft.com/office/powerpoint/2010/main" val="21103544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80B2572-18F6-2D2A-3898-F73513715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4CEFB-45EE-4936-BFA5-3F2B7A32DF20}" type="slidenum">
              <a:rPr lang="ru-RU" smtClean="0"/>
              <a:t>4</a:t>
            </a:fld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FBAD266C-F27D-9C7B-EE1A-0E65132514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918"/>
          <a:stretch/>
        </p:blipFill>
        <p:spPr>
          <a:xfrm>
            <a:off x="2686051" y="136525"/>
            <a:ext cx="6287688" cy="6721476"/>
          </a:xfrm>
          <a:prstGeom prst="rect">
            <a:avLst/>
          </a:prstGeom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xmlns="" id="{CEA4570A-BA45-3273-FB46-4B3A811CFB1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9915" y="577322"/>
            <a:ext cx="2456136" cy="285167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0" tIns="0" rIns="0" bIns="0" rtlCol="0" anchor="ctr">
            <a:spAutoFit/>
          </a:bodyPr>
          <a:lstStyle/>
          <a:p>
            <a:pPr algn="ctr">
              <a:lnSpc>
                <a:spcPct val="130000"/>
              </a:lnSpc>
            </a:pPr>
            <a:r>
              <a:rPr lang="ru-RU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</a:t>
            </a:r>
            <a:r>
              <a:rPr lang="ru-R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олжна быть </a:t>
            </a:r>
            <a:br>
              <a:rPr lang="ru-R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 активность граждан, проживающих на территории, </a:t>
            </a:r>
            <a:br>
              <a:rPr lang="ru-R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 именно активность разбирающихся в проблеме специалистов!</a:t>
            </a:r>
            <a:r>
              <a:rPr lang="ru-RU" sz="800" dirty="0">
                <a:effectLst/>
              </a:rPr>
              <a:t> </a:t>
            </a:r>
            <a:endParaRPr lang="ru-RU" sz="1000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xmlns="" id="{0C753E1A-7379-A9F6-2FB9-6F9A1E537E33}"/>
              </a:ext>
            </a:extLst>
          </p:cNvPr>
          <p:cNvSpPr/>
          <p:nvPr/>
        </p:nvSpPr>
        <p:spPr>
          <a:xfrm>
            <a:off x="3262805" y="641132"/>
            <a:ext cx="3195145" cy="945931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xmlns="" id="{30C80B02-F9B8-7E26-5B1E-563BE4471E1C}"/>
              </a:ext>
            </a:extLst>
          </p:cNvPr>
          <p:cNvCxnSpPr>
            <a:cxnSpLocks/>
          </p:cNvCxnSpPr>
          <p:nvPr/>
        </p:nvCxnSpPr>
        <p:spPr>
          <a:xfrm flipV="1">
            <a:off x="2686051" y="1250731"/>
            <a:ext cx="576754" cy="26275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06325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80B2572-18F6-2D2A-3898-F73513715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4CEFB-45EE-4936-BFA5-3F2B7A32DF20}" type="slidenum">
              <a:rPr lang="ru-RU" smtClean="0"/>
              <a:t>5</a:t>
            </a:fld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DAA5E65-FC6F-ABBE-101D-49E87C9D7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478" y="0"/>
            <a:ext cx="61670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174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80B2572-18F6-2D2A-3898-F73513715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4CEFB-45EE-4936-BFA5-3F2B7A32DF20}" type="slidenum">
              <a:rPr lang="ru-RU" smtClean="0"/>
              <a:t>6</a:t>
            </a:fld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ADD3C86C-5E49-E117-08D7-6FCF8F741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183923" cy="6858000"/>
          </a:xfrm>
          <a:prstGeom prst="rect">
            <a:avLst/>
          </a:prstGeom>
        </p:spPr>
      </p:pic>
      <p:sp>
        <p:nvSpPr>
          <p:cNvPr id="4" name="object 2">
            <a:extLst>
              <a:ext uri="{FF2B5EF4-FFF2-40B4-BE49-F238E27FC236}">
                <a16:creationId xmlns:a16="http://schemas.microsoft.com/office/drawing/2014/main" xmlns="" id="{1B22F155-530D-3FC9-5225-9C8D17B2664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00448" y="1410154"/>
            <a:ext cx="3431626" cy="17639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algn="ctr">
              <a:lnSpc>
                <a:spcPct val="130000"/>
              </a:lnSpc>
            </a:pPr>
            <a:r>
              <a:rPr lang="ru-RU" sz="10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состоянию на утро </a:t>
            </a:r>
            <a:r>
              <a:rPr lang="ru-RU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ru-RU" sz="10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марта 2023 года:</a:t>
            </a: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xmlns="" id="{85A9FA86-2E76-8DD3-B3AF-A96D22621715}"/>
              </a:ext>
            </a:extLst>
          </p:cNvPr>
          <p:cNvSpPr txBox="1">
            <a:spLocks/>
          </p:cNvSpPr>
          <p:nvPr/>
        </p:nvSpPr>
        <p:spPr>
          <a:xfrm>
            <a:off x="6288193" y="4004259"/>
            <a:ext cx="2456136" cy="177683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30000"/>
              </a:lnSpc>
            </a:pPr>
            <a:r>
              <a:rPr lang="ru-RU" sz="1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Внимание! </a:t>
            </a:r>
          </a:p>
          <a:p>
            <a:pPr algn="ctr">
              <a:lnSpc>
                <a:spcPct val="130000"/>
              </a:lnSpc>
            </a:pPr>
            <a:r>
              <a:rPr lang="ru-RU" sz="1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Классификация направлений субъективна!</a:t>
            </a:r>
          </a:p>
          <a:p>
            <a:pPr algn="ctr">
              <a:lnSpc>
                <a:spcPct val="130000"/>
              </a:lnSpc>
            </a:pPr>
            <a:r>
              <a:rPr lang="ru-RU" sz="1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Поэтому можно ошибаться в выборе направления или подавать в направление «Другое», если не уверен!</a:t>
            </a:r>
          </a:p>
          <a:p>
            <a:pPr algn="ctr">
              <a:lnSpc>
                <a:spcPct val="130000"/>
              </a:lnSpc>
            </a:pPr>
            <a:r>
              <a:rPr lang="ru-RU" sz="1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Инициатива все равно будет рассмотрена по существу!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02190D8-DC93-4F1F-E5C2-BC6CFB6FC2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3808" y="1670113"/>
            <a:ext cx="3105683" cy="177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7256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80B2572-18F6-2D2A-3898-F73513715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4CEFB-45EE-4936-BFA5-3F2B7A32DF20}" type="slidenum">
              <a:rPr lang="ru-RU" smtClean="0"/>
              <a:t>7</a:t>
            </a:fld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5683261D-9EB3-65F7-EE11-79C3EE68C5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451"/>
          <a:stretch/>
        </p:blipFill>
        <p:spPr>
          <a:xfrm>
            <a:off x="361103" y="493985"/>
            <a:ext cx="8421793" cy="5517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2845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80B2572-18F6-2D2A-3898-F73513715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4CEFB-45EE-4936-BFA5-3F2B7A32DF20}" type="slidenum">
              <a:rPr lang="ru-RU" smtClean="0"/>
              <a:t>8</a:t>
            </a:fld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5683261D-9EB3-65F7-EE11-79C3EE68C5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000" b="6015"/>
          <a:stretch/>
        </p:blipFill>
        <p:spPr>
          <a:xfrm>
            <a:off x="1791110" y="0"/>
            <a:ext cx="5561779" cy="320565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24A206A-06D8-4B17-E8FE-9C3CC2AB0C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1113" y="3222506"/>
            <a:ext cx="5561775" cy="349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1383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80B2572-18F6-2D2A-3898-F73513715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4CEFB-45EE-4936-BFA5-3F2B7A32DF20}" type="slidenum">
              <a:rPr lang="ru-RU" smtClean="0"/>
              <a:t>9</a:t>
            </a:fld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3BD6B36-0415-8230-41FD-0BE281479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944" y="1079863"/>
            <a:ext cx="8542284" cy="455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07833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2901</TotalTime>
  <Words>1123</Words>
  <Application>Microsoft Office PowerPoint</Application>
  <PresentationFormat>Экран (4:3)</PresentationFormat>
  <Paragraphs>209</Paragraphs>
  <Slides>19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Graphik LCG</vt:lpstr>
      <vt:lpstr>Tahoma</vt:lpstr>
      <vt:lpstr>Times New Roman</vt:lpstr>
      <vt:lpstr>Тема Office</vt:lpstr>
      <vt:lpstr>Участие муниципальных образований Самарской области в Марафоне «Муниципальный диалог»</vt:lpstr>
      <vt:lpstr>Платформа Марафона «Муниципальный диалог» по адресу в сети Интернет: https://www.муниципальныйдиалог.рф</vt:lpstr>
      <vt:lpstr>Презентация PowerPoint</vt:lpstr>
      <vt:lpstr>Должна быть  не активность граждан, проживающих на территории,  а именно активность разбирающихся в проблеме специалистов! </vt:lpstr>
      <vt:lpstr>Презентация PowerPoint</vt:lpstr>
      <vt:lpstr>По состоянию на утро 2 марта 2023 года: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 состоянию на утро 2 марта 2023 года</vt:lpstr>
      <vt:lpstr>План мероприятий</vt:lpstr>
      <vt:lpstr>План мероприятий</vt:lpstr>
      <vt:lpstr>План мероприятий</vt:lpstr>
      <vt:lpstr>Предоставление сведений о количестве пользователей платформы  и количестве инициатив: https://docs.google.com/document/d/1rE0VEqKsVeYUvK4dIVLk1cHCUsK1QGQh-A3K9gzFcB0/edit </vt:lpstr>
      <vt:lpstr>Примеры проблем для подачи инициатив</vt:lpstr>
      <vt:lpstr>Примеры проблем для подачи инициатив</vt:lpstr>
      <vt:lpstr>Контакты для направления информации и консультаций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Долгих Екатерина Васильевна</dc:creator>
  <cp:lastModifiedBy>Кужанбаева Анна Геннадьевна</cp:lastModifiedBy>
  <cp:revision>148</cp:revision>
  <dcterms:created xsi:type="dcterms:W3CDTF">2022-04-26T09:45:37Z</dcterms:created>
  <dcterms:modified xsi:type="dcterms:W3CDTF">2023-03-02T07:24:52Z</dcterms:modified>
</cp:coreProperties>
</file>